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71" r:id="rId12"/>
    <p:sldId id="270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68" r:id="rId21"/>
    <p:sldId id="264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65" r:id="rId31"/>
  </p:sldIdLst>
  <p:sldSz cx="18288000" cy="10287000"/>
  <p:notesSz cx="6858000" cy="9144000"/>
  <p:embeddedFontLst>
    <p:embeddedFont>
      <p:font typeface="Garet Bold" panose="020B0604020202020204" charset="0"/>
      <p:regular r:id="rId33"/>
    </p:embeddedFont>
    <p:embeddedFont>
      <p:font typeface="Inter" panose="020B0604020202020204" charset="0"/>
      <p:regular r:id="rId34"/>
    </p:embeddedFont>
    <p:embeddedFont>
      <p:font typeface="Open Sans" panose="020B0606030504020204" pitchFamily="3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62C6AE-A644-4410-84A3-75F8EC809C7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  <p14:sldId id="271"/>
            <p14:sldId id="270"/>
            <p14:sldId id="269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Untitled Section" id="{08D42D4D-5A23-4108-8D90-60747BE96853}">
          <p14:sldIdLst>
            <p14:sldId id="268"/>
            <p14:sldId id="264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51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EA08D-BF8C-47F1-BDC8-1B74E561317C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C4BB-1844-410A-8D93-89346E4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8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FC4BB-1844-410A-8D93-89346E41040F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18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46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.sv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5274" y="3703559"/>
            <a:ext cx="9115816" cy="9149085"/>
          </a:xfrm>
          <a:custGeom>
            <a:avLst/>
            <a:gdLst/>
            <a:ahLst/>
            <a:cxnLst/>
            <a:rect l="l" t="t" r="r" b="b"/>
            <a:pathLst>
              <a:path w="9115816" h="9149085">
                <a:moveTo>
                  <a:pt x="0" y="0"/>
                </a:moveTo>
                <a:lnTo>
                  <a:pt x="9115815" y="0"/>
                </a:lnTo>
                <a:lnTo>
                  <a:pt x="9115815" y="9149085"/>
                </a:lnTo>
                <a:lnTo>
                  <a:pt x="0" y="9149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6961">
            <a:off x="12714396" y="3440228"/>
            <a:ext cx="6316550" cy="7207681"/>
          </a:xfrm>
          <a:custGeom>
            <a:avLst/>
            <a:gdLst/>
            <a:ahLst/>
            <a:cxnLst/>
            <a:rect l="l" t="t" r="r" b="b"/>
            <a:pathLst>
              <a:path w="6316550" h="7207681">
                <a:moveTo>
                  <a:pt x="0" y="0"/>
                </a:moveTo>
                <a:lnTo>
                  <a:pt x="6316550" y="0"/>
                </a:lnTo>
                <a:lnTo>
                  <a:pt x="6316550" y="7207681"/>
                </a:lnTo>
                <a:lnTo>
                  <a:pt x="0" y="7207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36528">
            <a:off x="8246275" y="4305179"/>
            <a:ext cx="3261914" cy="4114800"/>
          </a:xfrm>
          <a:custGeom>
            <a:avLst/>
            <a:gdLst/>
            <a:ahLst/>
            <a:cxnLst/>
            <a:rect l="l" t="t" r="r" b="b"/>
            <a:pathLst>
              <a:path w="3261914" h="4114800">
                <a:moveTo>
                  <a:pt x="0" y="0"/>
                </a:moveTo>
                <a:lnTo>
                  <a:pt x="3261915" y="0"/>
                </a:lnTo>
                <a:lnTo>
                  <a:pt x="3261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6815861" y="962025"/>
            <a:ext cx="4656278" cy="5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Presented By Group-6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8000" y="1005384"/>
            <a:ext cx="12596070" cy="5396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2410"/>
              </a:lnSpc>
              <a:spcBef>
                <a:spcPct val="0"/>
              </a:spcBef>
            </a:pPr>
            <a:r>
              <a:rPr lang="en-US" sz="9600" b="1" spc="-1040" dirty="0">
                <a:solidFill>
                  <a:srgbClr val="FFFF00"/>
                </a:solidFill>
                <a:latin typeface="Garet Bold"/>
                <a:ea typeface="Garet Bold"/>
                <a:cs typeface="Garet Bold"/>
                <a:sym typeface="Garet Bold"/>
              </a:rPr>
              <a:t>FORECASTING   APPLE   STOCK   MARKET   PRICE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08599-3E5D-640E-CE57-9DDC17B52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102AA4D-298E-4E0E-DDD2-92EC0B63FCB6}"/>
              </a:ext>
            </a:extLst>
          </p:cNvPr>
          <p:cNvSpPr txBox="1"/>
          <p:nvPr/>
        </p:nvSpPr>
        <p:spPr>
          <a:xfrm>
            <a:off x="2932962" y="266700"/>
            <a:ext cx="12422074" cy="1561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DATA 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5ECB3-A199-48F7-A959-39B5A4DB34B1}"/>
              </a:ext>
            </a:extLst>
          </p:cNvPr>
          <p:cNvSpPr txBox="1"/>
          <p:nvPr/>
        </p:nvSpPr>
        <p:spPr>
          <a:xfrm>
            <a:off x="1524000" y="8038966"/>
            <a:ext cx="1562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/>
              <a:t>The volume column has highest outliers is above 3.5 le8 and Remaining columns have outliers. But, it equal to 0.0.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6089A-CD21-B243-CD8E-E455FE0AF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30546"/>
            <a:ext cx="14097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3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55E93-3FF3-19FD-324A-E9EF80E14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098A3D-46C6-4A8A-3903-251195DA4A22}"/>
              </a:ext>
            </a:extLst>
          </p:cNvPr>
          <p:cNvSpPr/>
          <p:nvPr/>
        </p:nvSpPr>
        <p:spPr>
          <a:xfrm rot="774683">
            <a:off x="-2613504" y="3834447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11B9029-1E63-8C1D-80F9-EEA705C72739}"/>
              </a:ext>
            </a:extLst>
          </p:cNvPr>
          <p:cNvSpPr/>
          <p:nvPr/>
        </p:nvSpPr>
        <p:spPr>
          <a:xfrm rot="238430">
            <a:off x="16185240" y="1146891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3F923E9-F5FB-0BFE-2A9C-DD8766BFA399}"/>
              </a:ext>
            </a:extLst>
          </p:cNvPr>
          <p:cNvSpPr/>
          <p:nvPr/>
        </p:nvSpPr>
        <p:spPr>
          <a:xfrm rot="-340211">
            <a:off x="688762" y="-750988"/>
            <a:ext cx="3142211" cy="4114800"/>
          </a:xfrm>
          <a:custGeom>
            <a:avLst/>
            <a:gdLst/>
            <a:ahLst/>
            <a:cxnLst/>
            <a:rect l="l" t="t" r="r" b="b"/>
            <a:pathLst>
              <a:path w="3142211" h="4114800">
                <a:moveTo>
                  <a:pt x="0" y="0"/>
                </a:moveTo>
                <a:lnTo>
                  <a:pt x="3142211" y="0"/>
                </a:lnTo>
                <a:lnTo>
                  <a:pt x="3142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4575A63-9479-7310-5B9B-C4CFB31DA411}"/>
              </a:ext>
            </a:extLst>
          </p:cNvPr>
          <p:cNvSpPr/>
          <p:nvPr/>
        </p:nvSpPr>
        <p:spPr>
          <a:xfrm>
            <a:off x="15589821" y="6066166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0" y="0"/>
                </a:moveTo>
                <a:lnTo>
                  <a:pt x="4744529" y="0"/>
                </a:lnTo>
                <a:lnTo>
                  <a:pt x="4744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E06FC3F-FF9C-0C7A-F16F-DE3C3D962B07}"/>
              </a:ext>
            </a:extLst>
          </p:cNvPr>
          <p:cNvSpPr txBox="1"/>
          <p:nvPr/>
        </p:nvSpPr>
        <p:spPr>
          <a:xfrm>
            <a:off x="3364866" y="200450"/>
            <a:ext cx="13343762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600" b="1" spc="-848" dirty="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777FF2-DBC5-31E0-767A-5889A9929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5" y="1562100"/>
            <a:ext cx="11506200" cy="5772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8C2626-F03B-A12C-65F6-6FA38DAE0A14}"/>
              </a:ext>
            </a:extLst>
          </p:cNvPr>
          <p:cNvSpPr txBox="1"/>
          <p:nvPr/>
        </p:nvSpPr>
        <p:spPr>
          <a:xfrm>
            <a:off x="3837130" y="8267700"/>
            <a:ext cx="1246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54A6A-BCF1-6873-305D-F900A2AA4A73}"/>
              </a:ext>
            </a:extLst>
          </p:cNvPr>
          <p:cNvSpPr txBox="1"/>
          <p:nvPr/>
        </p:nvSpPr>
        <p:spPr>
          <a:xfrm>
            <a:off x="4202245" y="7621369"/>
            <a:ext cx="11418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-  After treating outliers. The volume column reduces to 1.4 le8  0 and  the remaining columns doesn’t  have outliers.</a:t>
            </a:r>
          </a:p>
        </p:txBody>
      </p:sp>
    </p:spTree>
    <p:extLst>
      <p:ext uri="{BB962C8B-B14F-4D97-AF65-F5344CB8AC3E}">
        <p14:creationId xmlns:p14="http://schemas.microsoft.com/office/powerpoint/2010/main" val="17550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689D4-D665-9A1A-EEF7-519306FDA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B8FB21E-72B5-E209-55D7-4B23BF65B40C}"/>
              </a:ext>
            </a:extLst>
          </p:cNvPr>
          <p:cNvSpPr txBox="1"/>
          <p:nvPr/>
        </p:nvSpPr>
        <p:spPr>
          <a:xfrm>
            <a:off x="2932962" y="266700"/>
            <a:ext cx="12422074" cy="1561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DATA 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EC1E9-7AE3-016C-235B-3BCA77786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1586378"/>
            <a:ext cx="9326880" cy="678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1D0A5-056B-6419-7839-916A013F87E2}"/>
              </a:ext>
            </a:extLst>
          </p:cNvPr>
          <p:cNvSpPr txBox="1"/>
          <p:nvPr/>
        </p:nvSpPr>
        <p:spPr>
          <a:xfrm>
            <a:off x="1295400" y="8332915"/>
            <a:ext cx="16992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Additive Residual variance is:  108.5232130018875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Multiplicative Residual Variance is: 0.005713966394712335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The multiplicative model demonstrates a lower residual variance, making it a more suitable fit for data.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With it’s reduced variance, the multiplicative model is preferred  for this particular dataset.</a:t>
            </a:r>
          </a:p>
          <a:p>
            <a:pPr marL="285750" indent="-285750">
              <a:buFontTx/>
              <a:buChar char="-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DA467-60FA-F2D0-E15B-3BF555FE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638300"/>
            <a:ext cx="8991600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7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58C7E0-5002-7439-A1A9-6811D94F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1834A3-2472-AC4F-8DDA-E9A0D6DF07FE}"/>
              </a:ext>
            </a:extLst>
          </p:cNvPr>
          <p:cNvSpPr/>
          <p:nvPr/>
        </p:nvSpPr>
        <p:spPr>
          <a:xfrm rot="774683">
            <a:off x="-2613504" y="3834447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AF0530D-CC9B-C732-6075-EB3A4B069B4E}"/>
              </a:ext>
            </a:extLst>
          </p:cNvPr>
          <p:cNvSpPr/>
          <p:nvPr/>
        </p:nvSpPr>
        <p:spPr>
          <a:xfrm rot="238430">
            <a:off x="16185240" y="1146891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11E2B14-446D-228B-EEDD-E037BEC68EFF}"/>
              </a:ext>
            </a:extLst>
          </p:cNvPr>
          <p:cNvSpPr/>
          <p:nvPr/>
        </p:nvSpPr>
        <p:spPr>
          <a:xfrm rot="-340211">
            <a:off x="688762" y="-750988"/>
            <a:ext cx="3142211" cy="4114800"/>
          </a:xfrm>
          <a:custGeom>
            <a:avLst/>
            <a:gdLst/>
            <a:ahLst/>
            <a:cxnLst/>
            <a:rect l="l" t="t" r="r" b="b"/>
            <a:pathLst>
              <a:path w="3142211" h="4114800">
                <a:moveTo>
                  <a:pt x="0" y="0"/>
                </a:moveTo>
                <a:lnTo>
                  <a:pt x="3142211" y="0"/>
                </a:lnTo>
                <a:lnTo>
                  <a:pt x="3142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CAC061E-1403-EBC2-6310-2A58DA9BFA36}"/>
              </a:ext>
            </a:extLst>
          </p:cNvPr>
          <p:cNvSpPr/>
          <p:nvPr/>
        </p:nvSpPr>
        <p:spPr>
          <a:xfrm>
            <a:off x="15589821" y="6066166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0" y="0"/>
                </a:moveTo>
                <a:lnTo>
                  <a:pt x="4744529" y="0"/>
                </a:lnTo>
                <a:lnTo>
                  <a:pt x="4744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87A9F0-F7DC-90E0-B8F9-A2BB2193D5F8}"/>
              </a:ext>
            </a:extLst>
          </p:cNvPr>
          <p:cNvSpPr txBox="1"/>
          <p:nvPr/>
        </p:nvSpPr>
        <p:spPr>
          <a:xfrm>
            <a:off x="3364866" y="200450"/>
            <a:ext cx="13343762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600" b="1" spc="-848" dirty="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8249A-42AC-A5BC-FE7C-1F30D7FB92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91" y="1413402"/>
            <a:ext cx="13458737" cy="5061619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47447C4-95EC-A1B6-7293-AB522B5CD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6948754"/>
            <a:ext cx="1554229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</a:rPr>
              <a:t>  Strong autocorrelation, revealed by the high and gradually declining ACF values, indicates a non-stationary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</a:rPr>
              <a:t>   time series requiring differencing.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</a:rPr>
              <a:t>  The PACF's strong lag-1 correlation, with other lags insignificant, points to an AR(1) process.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</a:rPr>
              <a:t>  This AR(1) process suggests the series' current value is heavily dependent on its immediate predecessor.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</a:rPr>
              <a:t>  Essentially, the time series exhibits a first-order autoregressive behavior due to its non-stationarity and lag-1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</a:rPr>
              <a:t>   dominance.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615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2FB1D-80D0-962A-C222-26B44A881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5879C206-B85B-EF2C-0594-B6A0D31701F2}"/>
              </a:ext>
            </a:extLst>
          </p:cNvPr>
          <p:cNvSpPr txBox="1"/>
          <p:nvPr/>
        </p:nvSpPr>
        <p:spPr>
          <a:xfrm>
            <a:off x="2932962" y="266700"/>
            <a:ext cx="12422074" cy="1561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DATA 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682C9-3F4A-556B-E2A2-1999F7FE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62" y="1562100"/>
            <a:ext cx="12078438" cy="632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287417-EC93-4212-8AA5-B782917F1609}"/>
              </a:ext>
            </a:extLst>
          </p:cNvPr>
          <p:cNvSpPr txBox="1"/>
          <p:nvPr/>
        </p:nvSpPr>
        <p:spPr>
          <a:xfrm>
            <a:off x="2438400" y="7886700"/>
            <a:ext cx="14516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/>
              <a:t>Seasonal price variations are evident in the distribution show in the plot.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The data spans from 2012 to 2019.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The plot highlights the fluctuations over these years.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223446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B8FF8-643D-CF9C-9910-EF21CE4B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DAF6E1-6940-4710-E866-66EEA3D0D8E0}"/>
              </a:ext>
            </a:extLst>
          </p:cNvPr>
          <p:cNvSpPr/>
          <p:nvPr/>
        </p:nvSpPr>
        <p:spPr>
          <a:xfrm rot="774683">
            <a:off x="-2613504" y="3834447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AE2CCFE-BA11-B44B-5BDA-B6818C64D8E5}"/>
              </a:ext>
            </a:extLst>
          </p:cNvPr>
          <p:cNvSpPr/>
          <p:nvPr/>
        </p:nvSpPr>
        <p:spPr>
          <a:xfrm rot="238430">
            <a:off x="16185240" y="1146891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CE12C09-6361-8638-727F-FB8D604E8A26}"/>
              </a:ext>
            </a:extLst>
          </p:cNvPr>
          <p:cNvSpPr/>
          <p:nvPr/>
        </p:nvSpPr>
        <p:spPr>
          <a:xfrm rot="-340211">
            <a:off x="688762" y="-750988"/>
            <a:ext cx="3142211" cy="4114800"/>
          </a:xfrm>
          <a:custGeom>
            <a:avLst/>
            <a:gdLst/>
            <a:ahLst/>
            <a:cxnLst/>
            <a:rect l="l" t="t" r="r" b="b"/>
            <a:pathLst>
              <a:path w="3142211" h="4114800">
                <a:moveTo>
                  <a:pt x="0" y="0"/>
                </a:moveTo>
                <a:lnTo>
                  <a:pt x="3142211" y="0"/>
                </a:lnTo>
                <a:lnTo>
                  <a:pt x="3142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2E7BA04-7C44-A753-08BB-2CB350E81EA5}"/>
              </a:ext>
            </a:extLst>
          </p:cNvPr>
          <p:cNvSpPr/>
          <p:nvPr/>
        </p:nvSpPr>
        <p:spPr>
          <a:xfrm>
            <a:off x="15589821" y="6066166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0" y="0"/>
                </a:moveTo>
                <a:lnTo>
                  <a:pt x="4744529" y="0"/>
                </a:lnTo>
                <a:lnTo>
                  <a:pt x="4744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B4ACE9A-F860-C5C4-4FF2-EE862053477D}"/>
              </a:ext>
            </a:extLst>
          </p:cNvPr>
          <p:cNvSpPr txBox="1"/>
          <p:nvPr/>
        </p:nvSpPr>
        <p:spPr>
          <a:xfrm>
            <a:off x="3364866" y="200450"/>
            <a:ext cx="13343762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600" b="1" spc="-848" dirty="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FDD10-CD2E-FD33-E60C-5CC693F233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97" y="1485900"/>
            <a:ext cx="11954116" cy="5734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259DE-5652-DF1D-E433-B4E7F096FAFE}"/>
              </a:ext>
            </a:extLst>
          </p:cNvPr>
          <p:cNvSpPr txBox="1"/>
          <p:nvPr/>
        </p:nvSpPr>
        <p:spPr>
          <a:xfrm>
            <a:off x="4648200" y="7754234"/>
            <a:ext cx="11779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>
                <a:solidFill>
                  <a:srgbClr val="92D050"/>
                </a:solidFill>
              </a:rPr>
              <a:t>Over the 2013 to 2019 period, the trend plot shows variations up to 200 units.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srgbClr val="92D050"/>
                </a:solidFill>
              </a:rPr>
              <a:t>This plot exhibits an overall increasing pattern.</a:t>
            </a:r>
            <a:endParaRPr lang="en-IN" sz="3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4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860276-9D2D-7A33-09FB-B361D317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4B9CE26-DB63-BC52-DE6D-9BEFC192898F}"/>
              </a:ext>
            </a:extLst>
          </p:cNvPr>
          <p:cNvSpPr txBox="1"/>
          <p:nvPr/>
        </p:nvSpPr>
        <p:spPr>
          <a:xfrm>
            <a:off x="2932962" y="266700"/>
            <a:ext cx="12422074" cy="1561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DATA 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1F533-6CA7-3ABB-2177-DCCF4B23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62" y="1638300"/>
            <a:ext cx="12230838" cy="624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232D4-C700-285A-66DC-5C41DAE1DFD1}"/>
              </a:ext>
            </a:extLst>
          </p:cNvPr>
          <p:cNvSpPr txBox="1"/>
          <p:nvPr/>
        </p:nvSpPr>
        <p:spPr>
          <a:xfrm>
            <a:off x="2932962" y="8343900"/>
            <a:ext cx="12422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/>
              <a:t>Analyzing the residual plot from 2013 to 2019 reveals a period of ups and downs.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Beyond 2019 a clear increasing trend is observed.</a:t>
            </a:r>
          </a:p>
        </p:txBody>
      </p:sp>
    </p:spTree>
    <p:extLst>
      <p:ext uri="{BB962C8B-B14F-4D97-AF65-F5344CB8AC3E}">
        <p14:creationId xmlns:p14="http://schemas.microsoft.com/office/powerpoint/2010/main" val="289667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F6EB1A-C774-8A77-1074-C81C55DB5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C40232-7DF6-7EA2-FAE6-16A4E68D973C}"/>
              </a:ext>
            </a:extLst>
          </p:cNvPr>
          <p:cNvSpPr/>
          <p:nvPr/>
        </p:nvSpPr>
        <p:spPr>
          <a:xfrm rot="774683">
            <a:off x="-2613504" y="3834447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2E35890-001A-1BF4-CAD3-4ECF19FCF3F4}"/>
              </a:ext>
            </a:extLst>
          </p:cNvPr>
          <p:cNvSpPr/>
          <p:nvPr/>
        </p:nvSpPr>
        <p:spPr>
          <a:xfrm rot="238430">
            <a:off x="16185240" y="1146891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FE847AB-9D24-A3A9-FC8B-33CF05E60952}"/>
              </a:ext>
            </a:extLst>
          </p:cNvPr>
          <p:cNvSpPr/>
          <p:nvPr/>
        </p:nvSpPr>
        <p:spPr>
          <a:xfrm rot="-340211">
            <a:off x="688762" y="-750988"/>
            <a:ext cx="3142211" cy="4114800"/>
          </a:xfrm>
          <a:custGeom>
            <a:avLst/>
            <a:gdLst/>
            <a:ahLst/>
            <a:cxnLst/>
            <a:rect l="l" t="t" r="r" b="b"/>
            <a:pathLst>
              <a:path w="3142211" h="4114800">
                <a:moveTo>
                  <a:pt x="0" y="0"/>
                </a:moveTo>
                <a:lnTo>
                  <a:pt x="3142211" y="0"/>
                </a:lnTo>
                <a:lnTo>
                  <a:pt x="3142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94F0304-1C7D-A3EE-F30C-16DCCDBA2019}"/>
              </a:ext>
            </a:extLst>
          </p:cNvPr>
          <p:cNvSpPr/>
          <p:nvPr/>
        </p:nvSpPr>
        <p:spPr>
          <a:xfrm>
            <a:off x="15589821" y="6066166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0" y="0"/>
                </a:moveTo>
                <a:lnTo>
                  <a:pt x="4744529" y="0"/>
                </a:lnTo>
                <a:lnTo>
                  <a:pt x="4744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19A2811-4724-5ADE-F2E1-B92F4533B6F4}"/>
              </a:ext>
            </a:extLst>
          </p:cNvPr>
          <p:cNvSpPr txBox="1"/>
          <p:nvPr/>
        </p:nvSpPr>
        <p:spPr>
          <a:xfrm>
            <a:off x="3364866" y="200450"/>
            <a:ext cx="13343762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600" b="1" spc="-848" dirty="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CE243-7E60-8A8A-FCF7-DC644E0FBD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69" y="1638300"/>
            <a:ext cx="11627932" cy="6001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66D158-16E6-B3AD-EAAE-6F063263F249}"/>
              </a:ext>
            </a:extLst>
          </p:cNvPr>
          <p:cNvSpPr txBox="1"/>
          <p:nvPr/>
        </p:nvSpPr>
        <p:spPr>
          <a:xfrm>
            <a:off x="3504690" y="8053412"/>
            <a:ext cx="12542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solidFill>
                  <a:schemeClr val="bg1"/>
                </a:solidFill>
              </a:rPr>
              <a:t>A positive correlation is observed among the low, high, open, and adjusted close prices.</a:t>
            </a:r>
          </a:p>
          <a:p>
            <a:pPr marL="285750" indent="-285750">
              <a:buFontTx/>
              <a:buChar char="-"/>
            </a:pPr>
            <a:r>
              <a:rPr lang="en-US" sz="3200" dirty="0">
                <a:solidFill>
                  <a:schemeClr val="bg1"/>
                </a:solidFill>
              </a:rPr>
              <a:t>Volume demonstrates a negative </a:t>
            </a:r>
            <a:r>
              <a:rPr lang="en-US" sz="3200" dirty="0" err="1">
                <a:solidFill>
                  <a:schemeClr val="bg1"/>
                </a:solidFill>
              </a:rPr>
              <a:t>corration</a:t>
            </a:r>
            <a:r>
              <a:rPr lang="en-US" sz="3200" dirty="0">
                <a:solidFill>
                  <a:schemeClr val="bg1"/>
                </a:solidFill>
              </a:rPr>
              <a:t> with these price points.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35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DF1E7-A0AD-5856-A086-6059AFCC8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8ECB19-7DCC-82FF-6988-49C89C6D9D27}"/>
              </a:ext>
            </a:extLst>
          </p:cNvPr>
          <p:cNvSpPr txBox="1"/>
          <p:nvPr/>
        </p:nvSpPr>
        <p:spPr>
          <a:xfrm>
            <a:off x="2932962" y="266700"/>
            <a:ext cx="12422074" cy="1561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DATA 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34D19-F858-DE19-2608-B0B3FD7D7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26" y="1447284"/>
            <a:ext cx="14308547" cy="6439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E3F654-D021-A3AF-0863-12455F17BC90}"/>
              </a:ext>
            </a:extLst>
          </p:cNvPr>
          <p:cNvSpPr txBox="1"/>
          <p:nvPr/>
        </p:nvSpPr>
        <p:spPr>
          <a:xfrm>
            <a:off x="1828799" y="7886700"/>
            <a:ext cx="146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increasing trend is observed in both the closing price and its 30-day rolling mean.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two metrics move in a similar upward direction.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reinforces the observation of a positive trend.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585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89F3E1-AB12-514D-C898-745EB15AF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9B9069-C15D-4479-A6F2-B530D241612D}"/>
              </a:ext>
            </a:extLst>
          </p:cNvPr>
          <p:cNvSpPr/>
          <p:nvPr/>
        </p:nvSpPr>
        <p:spPr>
          <a:xfrm rot="774683">
            <a:off x="-2613504" y="3834447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73DEF8C-49A7-8D9C-0A59-F8F0FEEC9EB8}"/>
              </a:ext>
            </a:extLst>
          </p:cNvPr>
          <p:cNvSpPr/>
          <p:nvPr/>
        </p:nvSpPr>
        <p:spPr>
          <a:xfrm rot="238430">
            <a:off x="16185240" y="1146891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49023C1-7751-1607-209A-7EEE5FEE32B5}"/>
              </a:ext>
            </a:extLst>
          </p:cNvPr>
          <p:cNvSpPr/>
          <p:nvPr/>
        </p:nvSpPr>
        <p:spPr>
          <a:xfrm rot="-340211">
            <a:off x="688762" y="-750988"/>
            <a:ext cx="3142211" cy="4114800"/>
          </a:xfrm>
          <a:custGeom>
            <a:avLst/>
            <a:gdLst/>
            <a:ahLst/>
            <a:cxnLst/>
            <a:rect l="l" t="t" r="r" b="b"/>
            <a:pathLst>
              <a:path w="3142211" h="4114800">
                <a:moveTo>
                  <a:pt x="0" y="0"/>
                </a:moveTo>
                <a:lnTo>
                  <a:pt x="3142211" y="0"/>
                </a:lnTo>
                <a:lnTo>
                  <a:pt x="3142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071AE0A-FA64-7613-CBFB-3054E2A7EE93}"/>
              </a:ext>
            </a:extLst>
          </p:cNvPr>
          <p:cNvSpPr/>
          <p:nvPr/>
        </p:nvSpPr>
        <p:spPr>
          <a:xfrm>
            <a:off x="15589821" y="6066166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0" y="0"/>
                </a:moveTo>
                <a:lnTo>
                  <a:pt x="4744529" y="0"/>
                </a:lnTo>
                <a:lnTo>
                  <a:pt x="4744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CE544DD-2BEC-B1E6-5838-33312A8C563F}"/>
              </a:ext>
            </a:extLst>
          </p:cNvPr>
          <p:cNvSpPr txBox="1"/>
          <p:nvPr/>
        </p:nvSpPr>
        <p:spPr>
          <a:xfrm>
            <a:off x="3364866" y="200450"/>
            <a:ext cx="13343762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600" b="1" spc="-848" dirty="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F3B2CC-DCA7-DED5-0A9B-EEE3EEA56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55" y="1562100"/>
            <a:ext cx="13178463" cy="6803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387319-0F3E-8539-7004-A297CA41BB80}"/>
              </a:ext>
            </a:extLst>
          </p:cNvPr>
          <p:cNvSpPr txBox="1"/>
          <p:nvPr/>
        </p:nvSpPr>
        <p:spPr>
          <a:xfrm>
            <a:off x="3364866" y="8801100"/>
            <a:ext cx="1256093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-  The rolling standard deviation exhibits significant volatility with frequent fluctuations. Post-2018, an increasing trend is observed. 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49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7971">
            <a:off x="13922698" y="1218708"/>
            <a:ext cx="5650291" cy="4509960"/>
          </a:xfrm>
          <a:custGeom>
            <a:avLst/>
            <a:gdLst/>
            <a:ahLst/>
            <a:cxnLst/>
            <a:rect l="l" t="t" r="r" b="b"/>
            <a:pathLst>
              <a:path w="5650291" h="4509960">
                <a:moveTo>
                  <a:pt x="0" y="0"/>
                </a:moveTo>
                <a:lnTo>
                  <a:pt x="5650291" y="0"/>
                </a:lnTo>
                <a:lnTo>
                  <a:pt x="5650291" y="4509960"/>
                </a:lnTo>
                <a:lnTo>
                  <a:pt x="0" y="450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59988" y="5722629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489537">
            <a:off x="9383143" y="963585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10856" y="971550"/>
            <a:ext cx="3796800" cy="47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1"/>
              </a:lnSpc>
              <a:spcBef>
                <a:spcPct val="0"/>
              </a:spcBef>
            </a:pPr>
            <a:endParaRPr lang="en-US" sz="277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9322" y="5228386"/>
            <a:ext cx="10200665" cy="1815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4400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Develop a robust predictive model that accurately forecasts Apple’s closing stock price for the next 30 days.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761916"/>
            <a:ext cx="8035705" cy="315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Business  Objective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59DA4-E8DA-EF6E-0907-D414995F0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3977FE6-D454-1CEC-B481-A8CA0DDB98B6}"/>
              </a:ext>
            </a:extLst>
          </p:cNvPr>
          <p:cNvSpPr txBox="1"/>
          <p:nvPr/>
        </p:nvSpPr>
        <p:spPr>
          <a:xfrm>
            <a:off x="2932962" y="266700"/>
            <a:ext cx="12422074" cy="1561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DATA 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2FBB1-52EF-A2E9-AFBE-6675511A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91" y="1790700"/>
            <a:ext cx="14680815" cy="670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BC260F-C2DD-30C3-D525-727544751584}"/>
              </a:ext>
            </a:extLst>
          </p:cNvPr>
          <p:cNvSpPr txBox="1"/>
          <p:nvPr/>
        </p:nvSpPr>
        <p:spPr>
          <a:xfrm>
            <a:off x="2209800" y="8648700"/>
            <a:ext cx="146808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002060"/>
                </a:solidFill>
              </a:rPr>
              <a:t>Both original data and its rolling mean demonstrate a similar directional movement.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002060"/>
                </a:solidFill>
              </a:rPr>
              <a:t>In contrast, the rolling </a:t>
            </a:r>
            <a:r>
              <a:rPr lang="en-US" sz="3200" dirty="0" err="1">
                <a:solidFill>
                  <a:srgbClr val="002060"/>
                </a:solidFill>
              </a:rPr>
              <a:t>stanard</a:t>
            </a:r>
            <a:r>
              <a:rPr lang="en-US" sz="3200" dirty="0">
                <a:solidFill>
                  <a:srgbClr val="002060"/>
                </a:solidFill>
              </a:rPr>
              <a:t> deviation remains relatively stable showing a negligible trend.</a:t>
            </a:r>
            <a:endParaRPr lang="en-I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834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496083" flipH="1">
            <a:off x="15020556" y="1137741"/>
            <a:ext cx="6073623" cy="6095789"/>
          </a:xfrm>
          <a:custGeom>
            <a:avLst/>
            <a:gdLst/>
            <a:ahLst/>
            <a:cxnLst/>
            <a:rect l="l" t="t" r="r" b="b"/>
            <a:pathLst>
              <a:path w="6073623" h="6095789">
                <a:moveTo>
                  <a:pt x="6073623" y="0"/>
                </a:moveTo>
                <a:lnTo>
                  <a:pt x="0" y="0"/>
                </a:lnTo>
                <a:lnTo>
                  <a:pt x="0" y="6095790"/>
                </a:lnTo>
                <a:lnTo>
                  <a:pt x="6073623" y="6095790"/>
                </a:lnTo>
                <a:lnTo>
                  <a:pt x="607362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31309-1D44-C316-1277-5A1CD29F7CFC}"/>
              </a:ext>
            </a:extLst>
          </p:cNvPr>
          <p:cNvSpPr txBox="1"/>
          <p:nvPr/>
        </p:nvSpPr>
        <p:spPr>
          <a:xfrm>
            <a:off x="3429000" y="178715"/>
            <a:ext cx="12521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SPLITTING TRAIN AND TEST SET</a:t>
            </a:r>
            <a:endParaRPr lang="en-IN" sz="6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697C77-52D1-58A6-CB75-251CEED1C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485900"/>
            <a:ext cx="8153400" cy="6229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29C0EE-CB9C-0056-5340-855B8E145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" y="1485900"/>
            <a:ext cx="8427380" cy="62298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4D709-0D25-169B-4158-6EE8E9BC2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0D0629A-0F44-5CE6-5CA8-48E28F164D65}"/>
              </a:ext>
            </a:extLst>
          </p:cNvPr>
          <p:cNvSpPr txBox="1"/>
          <p:nvPr/>
        </p:nvSpPr>
        <p:spPr>
          <a:xfrm>
            <a:off x="5181600" y="342900"/>
            <a:ext cx="12422074" cy="1561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1E2293-FD0D-CD93-DF44-800595B92CC2}"/>
              </a:ext>
            </a:extLst>
          </p:cNvPr>
          <p:cNvSpPr txBox="1"/>
          <p:nvPr/>
        </p:nvSpPr>
        <p:spPr>
          <a:xfrm>
            <a:off x="1752600" y="2628900"/>
            <a:ext cx="15087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211206"/>
                </a:solidFill>
              </a:rPr>
              <a:t>We have used the balanced dataset to build the following  models</a:t>
            </a:r>
            <a:r>
              <a:rPr lang="en-IN" dirty="0">
                <a:solidFill>
                  <a:srgbClr val="211206"/>
                </a:solidFill>
              </a:rPr>
              <a:t>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A9FFE-C483-E9B3-A2F9-15DE8B65BC93}"/>
              </a:ext>
            </a:extLst>
          </p:cNvPr>
          <p:cNvSpPr txBox="1"/>
          <p:nvPr/>
        </p:nvSpPr>
        <p:spPr>
          <a:xfrm>
            <a:off x="2362200" y="3613785"/>
            <a:ext cx="13563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82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11206"/>
                </a:solidFill>
                <a:latin typeface="Open Sans"/>
                <a:ea typeface="Open Sans"/>
                <a:cs typeface="Open Sans"/>
                <a:sym typeface="Open Sans"/>
              </a:rPr>
              <a:t>ARIMA MODEL</a:t>
            </a:r>
          </a:p>
          <a:p>
            <a:pPr marL="457200" indent="-457200">
              <a:lnSpc>
                <a:spcPts val="482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11206"/>
                </a:solidFill>
                <a:latin typeface="Open Sans"/>
                <a:ea typeface="Open Sans"/>
                <a:cs typeface="Open Sans"/>
                <a:sym typeface="Open Sans"/>
              </a:rPr>
              <a:t>SARIMA MODEL</a:t>
            </a:r>
          </a:p>
          <a:p>
            <a:pPr marL="457200" indent="-457200">
              <a:lnSpc>
                <a:spcPts val="482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11206"/>
                </a:solidFill>
                <a:latin typeface="Open Sans"/>
                <a:ea typeface="Open Sans"/>
                <a:cs typeface="Open Sans"/>
                <a:sym typeface="Open Sans"/>
              </a:rPr>
              <a:t>SIMPLE EXPONENTIAL SMOOTHING</a:t>
            </a:r>
          </a:p>
          <a:p>
            <a:pPr marL="457200" indent="-457200">
              <a:lnSpc>
                <a:spcPts val="482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11206"/>
                </a:solidFill>
                <a:latin typeface="Open Sans"/>
                <a:ea typeface="Open Sans"/>
                <a:cs typeface="Open Sans"/>
                <a:sym typeface="Open Sans"/>
              </a:rPr>
              <a:t>DOUBLE EXPONENTIAL SMOOTHING(HOLT’S LINEAR)</a:t>
            </a:r>
          </a:p>
          <a:p>
            <a:pPr marL="457200" indent="-457200">
              <a:lnSpc>
                <a:spcPts val="482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11206"/>
                </a:solidFill>
                <a:latin typeface="Open Sans"/>
                <a:ea typeface="Open Sans"/>
                <a:cs typeface="Open Sans"/>
                <a:sym typeface="Open Sans"/>
              </a:rPr>
              <a:t>TRIPLE EXPONENTIAL SMOOTHING(HOLT’S WINTER’S)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8369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67555-21DF-88CC-F68A-6E347128C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8355B0-4709-9BAF-5EB6-EFCFB001F888}"/>
              </a:ext>
            </a:extLst>
          </p:cNvPr>
          <p:cNvSpPr/>
          <p:nvPr/>
        </p:nvSpPr>
        <p:spPr>
          <a:xfrm rot="774683">
            <a:off x="-2613504" y="3834447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50A3BFB-01BF-9C53-1A21-B0E2754691D0}"/>
              </a:ext>
            </a:extLst>
          </p:cNvPr>
          <p:cNvSpPr/>
          <p:nvPr/>
        </p:nvSpPr>
        <p:spPr>
          <a:xfrm rot="238430">
            <a:off x="16185240" y="1146891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35E2B18-49DD-4432-3BAC-B7021373B6EE}"/>
              </a:ext>
            </a:extLst>
          </p:cNvPr>
          <p:cNvSpPr/>
          <p:nvPr/>
        </p:nvSpPr>
        <p:spPr>
          <a:xfrm rot="-340211">
            <a:off x="688762" y="-750988"/>
            <a:ext cx="3142211" cy="4114800"/>
          </a:xfrm>
          <a:custGeom>
            <a:avLst/>
            <a:gdLst/>
            <a:ahLst/>
            <a:cxnLst/>
            <a:rect l="l" t="t" r="r" b="b"/>
            <a:pathLst>
              <a:path w="3142211" h="4114800">
                <a:moveTo>
                  <a:pt x="0" y="0"/>
                </a:moveTo>
                <a:lnTo>
                  <a:pt x="3142211" y="0"/>
                </a:lnTo>
                <a:lnTo>
                  <a:pt x="3142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01B9BD0-152A-B1A1-8F90-E32A38B8F8AB}"/>
              </a:ext>
            </a:extLst>
          </p:cNvPr>
          <p:cNvSpPr/>
          <p:nvPr/>
        </p:nvSpPr>
        <p:spPr>
          <a:xfrm>
            <a:off x="15589821" y="6066166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0" y="0"/>
                </a:moveTo>
                <a:lnTo>
                  <a:pt x="4744529" y="0"/>
                </a:lnTo>
                <a:lnTo>
                  <a:pt x="4744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F129EF3-AD7A-5A1B-D4F0-DF5CE0331B11}"/>
              </a:ext>
            </a:extLst>
          </p:cNvPr>
          <p:cNvSpPr txBox="1"/>
          <p:nvPr/>
        </p:nvSpPr>
        <p:spPr>
          <a:xfrm>
            <a:off x="3364866" y="200450"/>
            <a:ext cx="13343762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600" b="1" spc="-848" dirty="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MODEL’S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B65F4B-3B0D-40BD-FCA4-823C82AB05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9" y="1944078"/>
            <a:ext cx="12608036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AFE0C6-7CAE-B9F8-48B7-063C065C9D75}"/>
              </a:ext>
            </a:extLst>
          </p:cNvPr>
          <p:cNvSpPr txBox="1"/>
          <p:nvPr/>
        </p:nvSpPr>
        <p:spPr>
          <a:xfrm>
            <a:off x="3275617" y="6972300"/>
            <a:ext cx="12314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The AIC and BIC has high values and mean absolute error and mean square error is also low. So, we finalize </a:t>
            </a:r>
            <a:r>
              <a:rPr lang="en-US" sz="3600">
                <a:solidFill>
                  <a:schemeClr val="bg1"/>
                </a:solidFill>
              </a:rPr>
              <a:t>“TRIPLE EXPONENTIAL SMOOTHING” </a:t>
            </a:r>
            <a:r>
              <a:rPr lang="en-US" sz="3600" dirty="0">
                <a:solidFill>
                  <a:schemeClr val="bg1"/>
                </a:solidFill>
              </a:rPr>
              <a:t>model.</a:t>
            </a:r>
          </a:p>
        </p:txBody>
      </p:sp>
    </p:spTree>
    <p:extLst>
      <p:ext uri="{BB962C8B-B14F-4D97-AF65-F5344CB8AC3E}">
        <p14:creationId xmlns:p14="http://schemas.microsoft.com/office/powerpoint/2010/main" val="242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14DCA-85CD-560F-9230-BADBE2483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6998B3C-4B9D-9990-D047-6383D321AA44}"/>
              </a:ext>
            </a:extLst>
          </p:cNvPr>
          <p:cNvSpPr txBox="1"/>
          <p:nvPr/>
        </p:nvSpPr>
        <p:spPr>
          <a:xfrm>
            <a:off x="5715000" y="419100"/>
            <a:ext cx="12422074" cy="1561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79D87-3A1E-0CAD-F522-890387F6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790700"/>
            <a:ext cx="9901122" cy="502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DBE758-05D7-D5BB-8009-DDADD30E6BE5}"/>
              </a:ext>
            </a:extLst>
          </p:cNvPr>
          <p:cNvSpPr txBox="1"/>
          <p:nvPr/>
        </p:nvSpPr>
        <p:spPr>
          <a:xfrm>
            <a:off x="3200400" y="7581900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-   These are prediction for the next 30 days with respect to dates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71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690539-7018-4252-21D1-8A956F22F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30E92A6-2502-1C4F-1F1F-8A7A0656B3A9}"/>
              </a:ext>
            </a:extLst>
          </p:cNvPr>
          <p:cNvSpPr/>
          <p:nvPr/>
        </p:nvSpPr>
        <p:spPr>
          <a:xfrm rot="774683">
            <a:off x="-2613504" y="3834447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67FD81-988D-E161-8F31-4547CEF6040D}"/>
              </a:ext>
            </a:extLst>
          </p:cNvPr>
          <p:cNvSpPr/>
          <p:nvPr/>
        </p:nvSpPr>
        <p:spPr>
          <a:xfrm rot="238430">
            <a:off x="16185240" y="1146891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DB614F6-8798-CF9D-BD6E-1B34AE405301}"/>
              </a:ext>
            </a:extLst>
          </p:cNvPr>
          <p:cNvSpPr/>
          <p:nvPr/>
        </p:nvSpPr>
        <p:spPr>
          <a:xfrm rot="-340211">
            <a:off x="688762" y="-750988"/>
            <a:ext cx="3142211" cy="4114800"/>
          </a:xfrm>
          <a:custGeom>
            <a:avLst/>
            <a:gdLst/>
            <a:ahLst/>
            <a:cxnLst/>
            <a:rect l="l" t="t" r="r" b="b"/>
            <a:pathLst>
              <a:path w="3142211" h="4114800">
                <a:moveTo>
                  <a:pt x="0" y="0"/>
                </a:moveTo>
                <a:lnTo>
                  <a:pt x="3142211" y="0"/>
                </a:lnTo>
                <a:lnTo>
                  <a:pt x="3142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EC3C8D7-4ED8-4F9D-F422-3BFCDDF3FE4B}"/>
              </a:ext>
            </a:extLst>
          </p:cNvPr>
          <p:cNvSpPr/>
          <p:nvPr/>
        </p:nvSpPr>
        <p:spPr>
          <a:xfrm>
            <a:off x="15589821" y="6066166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0" y="0"/>
                </a:moveTo>
                <a:lnTo>
                  <a:pt x="4744529" y="0"/>
                </a:lnTo>
                <a:lnTo>
                  <a:pt x="4744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21A968-FC2A-A7B7-B701-ABBE0E313967}"/>
              </a:ext>
            </a:extLst>
          </p:cNvPr>
          <p:cNvSpPr txBox="1"/>
          <p:nvPr/>
        </p:nvSpPr>
        <p:spPr>
          <a:xfrm>
            <a:off x="3364866" y="200450"/>
            <a:ext cx="13343762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600" b="1" spc="-848" dirty="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STREAMLIT  WEB 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3C0E8B-A44A-1677-B484-5F24E40D0D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07707"/>
            <a:ext cx="150114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8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F4E74-004D-CAB9-7589-3676B2D28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CF9E9EA-621E-99F7-9ED1-69C410E1F3BB}"/>
              </a:ext>
            </a:extLst>
          </p:cNvPr>
          <p:cNvSpPr txBox="1"/>
          <p:nvPr/>
        </p:nvSpPr>
        <p:spPr>
          <a:xfrm>
            <a:off x="5105400" y="-10026"/>
            <a:ext cx="15622474" cy="1561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F88DB-8911-D3A8-9FF4-EE92584AC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4500"/>
            <a:ext cx="15011400" cy="6578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D5C87E-D0E7-DE06-3F29-27D99383C588}"/>
              </a:ext>
            </a:extLst>
          </p:cNvPr>
          <p:cNvSpPr txBox="1"/>
          <p:nvPr/>
        </p:nvSpPr>
        <p:spPr>
          <a:xfrm>
            <a:off x="2819400" y="8648700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-   Forecasting the next 30 days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0503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7ECB13-7407-4727-CB58-BA403AC48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23D63A-5225-68C8-884B-28CACBC1C7CC}"/>
              </a:ext>
            </a:extLst>
          </p:cNvPr>
          <p:cNvSpPr/>
          <p:nvPr/>
        </p:nvSpPr>
        <p:spPr>
          <a:xfrm rot="774683">
            <a:off x="-2613504" y="3834447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8154970-C70A-D646-C104-1B5081F5A2F8}"/>
              </a:ext>
            </a:extLst>
          </p:cNvPr>
          <p:cNvSpPr/>
          <p:nvPr/>
        </p:nvSpPr>
        <p:spPr>
          <a:xfrm rot="238430">
            <a:off x="16185240" y="1146891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BE5399E-AD80-202F-3765-F95C992A6434}"/>
              </a:ext>
            </a:extLst>
          </p:cNvPr>
          <p:cNvSpPr/>
          <p:nvPr/>
        </p:nvSpPr>
        <p:spPr>
          <a:xfrm rot="-340211">
            <a:off x="688762" y="-750988"/>
            <a:ext cx="3142211" cy="4114800"/>
          </a:xfrm>
          <a:custGeom>
            <a:avLst/>
            <a:gdLst/>
            <a:ahLst/>
            <a:cxnLst/>
            <a:rect l="l" t="t" r="r" b="b"/>
            <a:pathLst>
              <a:path w="3142211" h="4114800">
                <a:moveTo>
                  <a:pt x="0" y="0"/>
                </a:moveTo>
                <a:lnTo>
                  <a:pt x="3142211" y="0"/>
                </a:lnTo>
                <a:lnTo>
                  <a:pt x="3142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2CFD57D-95EE-D22A-4C9E-B9853590A8F0}"/>
              </a:ext>
            </a:extLst>
          </p:cNvPr>
          <p:cNvSpPr/>
          <p:nvPr/>
        </p:nvSpPr>
        <p:spPr>
          <a:xfrm>
            <a:off x="15589821" y="6066166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0" y="0"/>
                </a:moveTo>
                <a:lnTo>
                  <a:pt x="4744529" y="0"/>
                </a:lnTo>
                <a:lnTo>
                  <a:pt x="4744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C16391-D564-6ABC-010C-6ACEA39B81E9}"/>
              </a:ext>
            </a:extLst>
          </p:cNvPr>
          <p:cNvSpPr txBox="1"/>
          <p:nvPr/>
        </p:nvSpPr>
        <p:spPr>
          <a:xfrm>
            <a:off x="3364866" y="200450"/>
            <a:ext cx="13343762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600" b="1" spc="-848" dirty="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BFF26-5F96-16F3-1CAB-764C20114873}"/>
              </a:ext>
            </a:extLst>
          </p:cNvPr>
          <p:cNvSpPr txBox="1"/>
          <p:nvPr/>
        </p:nvSpPr>
        <p:spPr>
          <a:xfrm>
            <a:off x="5715000" y="9160545"/>
            <a:ext cx="10046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-   Graph for the next 30 days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CA840F-7E69-340B-D25C-8A7E3A48C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29" y="1485900"/>
            <a:ext cx="12792271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2C2CE-0585-5425-5938-480008E7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738A1AD-C064-839B-0345-CD8820D6529A}"/>
              </a:ext>
            </a:extLst>
          </p:cNvPr>
          <p:cNvSpPr txBox="1"/>
          <p:nvPr/>
        </p:nvSpPr>
        <p:spPr>
          <a:xfrm>
            <a:off x="3967278" y="228734"/>
            <a:ext cx="12422074" cy="1561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KEY  CHALLENGES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3BCA4CB-16DE-CB00-EA03-035BC6F3D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00667"/>
            <a:ext cx="16916400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Non-stationarity, stemming from trends and seasonality in the stock price data, necessitated a differencing transformation for model suitability.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(Addresses Non-Stationarity)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presence of outliers demanded careful preprocessing to mitigate their potential influence on the forecasting accuracy.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(Addresses Outliers)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selection proved challenging, requiring rigorous evaluation of multiple forecasting models to determine the optimal fit for the specific data characteristics.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(Addresses Model Selection) 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Thorough residual analysis was crucial, employing statistical tests to confirm normal distribution and absence of autocorrelation in the model's residuals.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(Addresses Residual Analysis)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steps ensured the reliability and validity of the chosen model for stock price forecasting.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(Summarizes the importance of the steps)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Addressing these key challenges is essential for generating accurate and robust stock price predictions.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(Concludes with the overall goal </a:t>
            </a:r>
          </a:p>
        </p:txBody>
      </p:sp>
    </p:spTree>
    <p:extLst>
      <p:ext uri="{BB962C8B-B14F-4D97-AF65-F5344CB8AC3E}">
        <p14:creationId xmlns:p14="http://schemas.microsoft.com/office/powerpoint/2010/main" val="366287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BDA1B-87D1-A34B-C254-CDE6A9EF1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E0B6BE-15A9-8C73-EEF7-44300EE85D56}"/>
              </a:ext>
            </a:extLst>
          </p:cNvPr>
          <p:cNvSpPr/>
          <p:nvPr/>
        </p:nvSpPr>
        <p:spPr>
          <a:xfrm rot="774683">
            <a:off x="-2613504" y="3834447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7DD533A-028A-15D9-2F26-9831AC1010AC}"/>
              </a:ext>
            </a:extLst>
          </p:cNvPr>
          <p:cNvSpPr/>
          <p:nvPr/>
        </p:nvSpPr>
        <p:spPr>
          <a:xfrm rot="238430">
            <a:off x="16185240" y="1146891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058D3C4-A71F-642D-C0A3-8A0AC2FB60E8}"/>
              </a:ext>
            </a:extLst>
          </p:cNvPr>
          <p:cNvSpPr/>
          <p:nvPr/>
        </p:nvSpPr>
        <p:spPr>
          <a:xfrm rot="-340211">
            <a:off x="688762" y="-750988"/>
            <a:ext cx="3142211" cy="4114800"/>
          </a:xfrm>
          <a:custGeom>
            <a:avLst/>
            <a:gdLst/>
            <a:ahLst/>
            <a:cxnLst/>
            <a:rect l="l" t="t" r="r" b="b"/>
            <a:pathLst>
              <a:path w="3142211" h="4114800">
                <a:moveTo>
                  <a:pt x="0" y="0"/>
                </a:moveTo>
                <a:lnTo>
                  <a:pt x="3142211" y="0"/>
                </a:lnTo>
                <a:lnTo>
                  <a:pt x="3142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AA17BF3-EEB4-0981-0CE0-1CC08E75EF99}"/>
              </a:ext>
            </a:extLst>
          </p:cNvPr>
          <p:cNvSpPr/>
          <p:nvPr/>
        </p:nvSpPr>
        <p:spPr>
          <a:xfrm>
            <a:off x="15589821" y="6066166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0" y="0"/>
                </a:moveTo>
                <a:lnTo>
                  <a:pt x="4744529" y="0"/>
                </a:lnTo>
                <a:lnTo>
                  <a:pt x="4744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C927B39-3635-71B6-BD97-9608C2DCF150}"/>
              </a:ext>
            </a:extLst>
          </p:cNvPr>
          <p:cNvSpPr txBox="1"/>
          <p:nvPr/>
        </p:nvSpPr>
        <p:spPr>
          <a:xfrm>
            <a:off x="3364866" y="200450"/>
            <a:ext cx="13343762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600" b="1" spc="-848" dirty="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OVER  COME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8EC238F-A374-BD13-8635-861B076A1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1152" y="2837074"/>
            <a:ext cx="14001046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Outliers were addressed using appropriate detection techniques to ensure data quality.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First-order differencing was employed to transform the data into a stationary series.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Holt-Winters model was chosen for its minimal error and robust performance.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ACF and PACF plots were generated to assess autocorrelation and model order.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histogram was used to examine the distribution and check for normality of the data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1837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8101" y="647700"/>
            <a:ext cx="4398050" cy="5018522"/>
          </a:xfrm>
          <a:custGeom>
            <a:avLst/>
            <a:gdLst/>
            <a:ahLst/>
            <a:cxnLst/>
            <a:rect l="l" t="t" r="r" b="b"/>
            <a:pathLst>
              <a:path w="4398050" h="5018522">
                <a:moveTo>
                  <a:pt x="4398051" y="0"/>
                </a:moveTo>
                <a:lnTo>
                  <a:pt x="0" y="0"/>
                </a:lnTo>
                <a:lnTo>
                  <a:pt x="0" y="5018522"/>
                </a:lnTo>
                <a:lnTo>
                  <a:pt x="4398051" y="5018522"/>
                </a:lnTo>
                <a:lnTo>
                  <a:pt x="43980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 rot="169389">
            <a:off x="12989842" y="849470"/>
            <a:ext cx="3306803" cy="4114800"/>
          </a:xfrm>
          <a:custGeom>
            <a:avLst/>
            <a:gdLst/>
            <a:ahLst/>
            <a:cxnLst/>
            <a:rect l="l" t="t" r="r" b="b"/>
            <a:pathLst>
              <a:path w="3306803" h="4114800">
                <a:moveTo>
                  <a:pt x="0" y="0"/>
                </a:moveTo>
                <a:lnTo>
                  <a:pt x="3306803" y="0"/>
                </a:lnTo>
                <a:lnTo>
                  <a:pt x="3306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22514" y="5529646"/>
            <a:ext cx="17042972" cy="4659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Accurately forecasting Apple Inc.'s stock price over a 30-day period is challenging due to market volatility and external factors. This project utilizes over seven years of historical daily data to develop a predictive model for Apple's closing price. By analyzing both short-term and long-term trends, and assessing the impact of external factors, we aim to provide actionable insights to assist investors and analysts in making informed decisions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dirty="0">
              <a:solidFill>
                <a:srgbClr val="F1EEE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87EEB-9649-196E-4ADF-CFE8A84419C2}"/>
              </a:ext>
            </a:extLst>
          </p:cNvPr>
          <p:cNvSpPr txBox="1"/>
          <p:nvPr/>
        </p:nvSpPr>
        <p:spPr>
          <a:xfrm>
            <a:off x="6248400" y="2324100"/>
            <a:ext cx="5867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</a:rPr>
              <a:t>INTRODUCTION</a:t>
            </a:r>
            <a:endParaRPr lang="en-IN" sz="66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7008">
            <a:off x="-929479" y="-2654441"/>
            <a:ext cx="8583592" cy="7366283"/>
          </a:xfrm>
          <a:custGeom>
            <a:avLst/>
            <a:gdLst/>
            <a:ahLst/>
            <a:cxnLst/>
            <a:rect l="l" t="t" r="r" b="b"/>
            <a:pathLst>
              <a:path w="8583592" h="7366283">
                <a:moveTo>
                  <a:pt x="0" y="0"/>
                </a:moveTo>
                <a:lnTo>
                  <a:pt x="8583592" y="0"/>
                </a:lnTo>
                <a:lnTo>
                  <a:pt x="8583592" y="7366282"/>
                </a:lnTo>
                <a:lnTo>
                  <a:pt x="0" y="7366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8767">
            <a:off x="12435764" y="1142571"/>
            <a:ext cx="4733681" cy="3778338"/>
          </a:xfrm>
          <a:custGeom>
            <a:avLst/>
            <a:gdLst/>
            <a:ahLst/>
            <a:cxnLst/>
            <a:rect l="l" t="t" r="r" b="b"/>
            <a:pathLst>
              <a:path w="4733681" h="3778338">
                <a:moveTo>
                  <a:pt x="0" y="0"/>
                </a:moveTo>
                <a:lnTo>
                  <a:pt x="4733681" y="0"/>
                </a:lnTo>
                <a:lnTo>
                  <a:pt x="4733681" y="3778339"/>
                </a:lnTo>
                <a:lnTo>
                  <a:pt x="0" y="377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20136" y="1028700"/>
            <a:ext cx="3326496" cy="3326496"/>
          </a:xfrm>
          <a:custGeom>
            <a:avLst/>
            <a:gdLst/>
            <a:ahLst/>
            <a:cxnLst/>
            <a:rect l="l" t="t" r="r" b="b"/>
            <a:pathLst>
              <a:path w="3326496" h="3326496">
                <a:moveTo>
                  <a:pt x="0" y="0"/>
                </a:moveTo>
                <a:lnTo>
                  <a:pt x="3326496" y="0"/>
                </a:lnTo>
                <a:lnTo>
                  <a:pt x="3326496" y="3326496"/>
                </a:lnTo>
                <a:lnTo>
                  <a:pt x="0" y="3326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836025"/>
            <a:ext cx="27727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@ree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17680" y="8836025"/>
            <a:ext cx="360245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reallygreatsite.com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13553" y="8836025"/>
            <a:ext cx="360245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+123 456 7890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448" y="5157180"/>
            <a:ext cx="16978709" cy="332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36"/>
              </a:lnSpc>
            </a:pPr>
            <a:r>
              <a:rPr lang="en-US" sz="25932" b="1" spc="-1685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575231"/>
            <a:ext cx="9491413" cy="6385132"/>
          </a:xfrm>
          <a:custGeom>
            <a:avLst/>
            <a:gdLst/>
            <a:ahLst/>
            <a:cxnLst/>
            <a:rect l="l" t="t" r="r" b="b"/>
            <a:pathLst>
              <a:path w="9491413" h="6385132">
                <a:moveTo>
                  <a:pt x="0" y="0"/>
                </a:moveTo>
                <a:lnTo>
                  <a:pt x="9491413" y="0"/>
                </a:lnTo>
                <a:lnTo>
                  <a:pt x="9491413" y="6385133"/>
                </a:lnTo>
                <a:lnTo>
                  <a:pt x="0" y="6385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74437" y="5143500"/>
            <a:ext cx="4366558" cy="4654277"/>
          </a:xfrm>
          <a:custGeom>
            <a:avLst/>
            <a:gdLst/>
            <a:ahLst/>
            <a:cxnLst/>
            <a:rect l="l" t="t" r="r" b="b"/>
            <a:pathLst>
              <a:path w="4366558" h="4654277">
                <a:moveTo>
                  <a:pt x="0" y="0"/>
                </a:moveTo>
                <a:lnTo>
                  <a:pt x="4366558" y="0"/>
                </a:lnTo>
                <a:lnTo>
                  <a:pt x="4366558" y="4654277"/>
                </a:lnTo>
                <a:lnTo>
                  <a:pt x="0" y="46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17396" y="3177102"/>
            <a:ext cx="5715000" cy="2182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>
              <a:buFont typeface="Arial"/>
              <a:buChar char="•"/>
            </a:pPr>
            <a:r>
              <a:rPr lang="en-US" sz="2800" dirty="0">
                <a:solidFill>
                  <a:srgbClr val="4D19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Exploratory Data Analysis</a:t>
            </a:r>
          </a:p>
          <a:p>
            <a:pPr marL="1122679" lvl="1" indent="-561340">
              <a:buFont typeface="Arial"/>
              <a:buChar char="•"/>
            </a:pPr>
            <a:r>
              <a:rPr lang="en-US" sz="2800" dirty="0">
                <a:solidFill>
                  <a:srgbClr val="4D19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Data Visualization</a:t>
            </a:r>
          </a:p>
          <a:p>
            <a:pPr marL="1122679" lvl="1" indent="-561340">
              <a:buFont typeface="Arial"/>
              <a:buChar char="•"/>
            </a:pPr>
            <a:r>
              <a:rPr lang="en-US" sz="2800" dirty="0">
                <a:solidFill>
                  <a:srgbClr val="4D19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Data Preprocessing</a:t>
            </a:r>
          </a:p>
          <a:p>
            <a:pPr marL="1122679" lvl="1" indent="-561340">
              <a:buFont typeface="Arial"/>
              <a:buChar char="•"/>
            </a:pPr>
            <a:r>
              <a:rPr lang="en-US" sz="2800" dirty="0">
                <a:solidFill>
                  <a:srgbClr val="4D19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Data Partitions</a:t>
            </a:r>
          </a:p>
          <a:p>
            <a:pPr algn="r">
              <a:lnSpc>
                <a:spcPts val="3881"/>
              </a:lnSpc>
              <a:spcBef>
                <a:spcPct val="0"/>
              </a:spcBef>
            </a:pPr>
            <a:endParaRPr lang="en-US" sz="277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ADC40-B84D-9E9A-9FF8-8D74706ED147}"/>
              </a:ext>
            </a:extLst>
          </p:cNvPr>
          <p:cNvSpPr txBox="1"/>
          <p:nvPr/>
        </p:nvSpPr>
        <p:spPr>
          <a:xfrm>
            <a:off x="9387117" y="3072887"/>
            <a:ext cx="7086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2679" lvl="1" indent="-561340">
              <a:buFont typeface="Arial"/>
              <a:buChar char="•"/>
            </a:pPr>
            <a:r>
              <a:rPr lang="en-US" sz="2800" dirty="0">
                <a:solidFill>
                  <a:srgbClr val="4D19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Model Building</a:t>
            </a:r>
          </a:p>
          <a:p>
            <a:pPr marL="1122679" lvl="1" indent="-561340">
              <a:buFont typeface="Arial"/>
              <a:buChar char="•"/>
            </a:pPr>
            <a:r>
              <a:rPr lang="en-US" sz="2800" dirty="0">
                <a:solidFill>
                  <a:srgbClr val="4D19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Model Evaluation</a:t>
            </a:r>
          </a:p>
          <a:p>
            <a:pPr marL="1122679" lvl="1" indent="-561340">
              <a:buFont typeface="Arial"/>
              <a:buChar char="•"/>
            </a:pPr>
            <a:r>
              <a:rPr lang="en-US" sz="2800" dirty="0">
                <a:solidFill>
                  <a:srgbClr val="4D19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Performance Comparison</a:t>
            </a:r>
          </a:p>
          <a:p>
            <a:pPr marL="1122679" lvl="1" indent="-561340">
              <a:buFont typeface="Arial"/>
              <a:buChar char="•"/>
            </a:pPr>
            <a:r>
              <a:rPr lang="en-US" sz="2800" dirty="0">
                <a:solidFill>
                  <a:srgbClr val="4D19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"/>
              </a:rPr>
              <a:t>Deployment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C333E-37FF-E9EA-B38F-08696A280205}"/>
              </a:ext>
            </a:extLst>
          </p:cNvPr>
          <p:cNvSpPr txBox="1"/>
          <p:nvPr/>
        </p:nvSpPr>
        <p:spPr>
          <a:xfrm>
            <a:off x="4067634" y="876300"/>
            <a:ext cx="10638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Project Architecture</a:t>
            </a:r>
            <a:endParaRPr lang="en-IN" sz="8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5236534"/>
            <a:ext cx="7128037" cy="5883870"/>
          </a:xfrm>
          <a:custGeom>
            <a:avLst/>
            <a:gdLst/>
            <a:ahLst/>
            <a:cxnLst/>
            <a:rect l="l" t="t" r="r" b="b"/>
            <a:pathLst>
              <a:path w="7128037" h="5883870">
                <a:moveTo>
                  <a:pt x="0" y="0"/>
                </a:moveTo>
                <a:lnTo>
                  <a:pt x="7128037" y="0"/>
                </a:lnTo>
                <a:lnTo>
                  <a:pt x="7128037" y="5883870"/>
                </a:lnTo>
                <a:lnTo>
                  <a:pt x="0" y="5883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7509037" y="2660636"/>
            <a:ext cx="10778963" cy="5151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dataset used for this project consists of historical stock price data for Apple Inc. from </a:t>
            </a:r>
            <a:r>
              <a:rPr lang="en-US" sz="2800" b="1" dirty="0">
                <a:solidFill>
                  <a:schemeClr val="bg1"/>
                </a:solidFill>
              </a:rPr>
              <a:t>2012 to 2019</a:t>
            </a:r>
            <a:r>
              <a:rPr lang="en-US" sz="2800" dirty="0">
                <a:solidFill>
                  <a:schemeClr val="bg1"/>
                </a:solidFill>
              </a:rPr>
              <a:t>. It includes daily stock market data with the following key features: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   Date</a:t>
            </a:r>
            <a:r>
              <a:rPr lang="en-US" sz="2800" dirty="0">
                <a:solidFill>
                  <a:schemeClr val="bg1"/>
                </a:solidFill>
              </a:rPr>
              <a:t> – The trading date for each record.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   Open Price</a:t>
            </a:r>
            <a:r>
              <a:rPr lang="en-US" sz="2800" dirty="0">
                <a:solidFill>
                  <a:schemeClr val="bg1"/>
                </a:solidFill>
              </a:rPr>
              <a:t> – The stock price at the beginning of the trading session.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   High Price</a:t>
            </a:r>
            <a:r>
              <a:rPr lang="en-US" sz="2800" dirty="0">
                <a:solidFill>
                  <a:schemeClr val="bg1"/>
                </a:solidFill>
              </a:rPr>
              <a:t> – The highest stock price recorded during the trading session.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   Low Price</a:t>
            </a:r>
            <a:r>
              <a:rPr lang="en-US" sz="2800" dirty="0">
                <a:solidFill>
                  <a:schemeClr val="bg1"/>
                </a:solidFill>
              </a:rPr>
              <a:t> – The lowest stock price recorded during the trading session.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   Close Price</a:t>
            </a:r>
            <a:r>
              <a:rPr lang="en-US" sz="2800" dirty="0">
                <a:solidFill>
                  <a:schemeClr val="bg1"/>
                </a:solidFill>
              </a:rPr>
              <a:t> – The final stock price at the end of the trading session.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   Volume</a:t>
            </a:r>
            <a:r>
              <a:rPr lang="en-US" sz="2800" dirty="0">
                <a:solidFill>
                  <a:schemeClr val="bg1"/>
                </a:solidFill>
              </a:rPr>
              <a:t> – The number of shares traded on that particular day.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dirty="0">
              <a:solidFill>
                <a:srgbClr val="F1EEE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4F20E-835D-494A-109F-8C09B8867F5E}"/>
              </a:ext>
            </a:extLst>
          </p:cNvPr>
          <p:cNvSpPr txBox="1"/>
          <p:nvPr/>
        </p:nvSpPr>
        <p:spPr>
          <a:xfrm flipH="1" flipV="1">
            <a:off x="2013531" y="1739199"/>
            <a:ext cx="598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58036-BA1F-576F-45FA-9D8A13E56DE9}"/>
              </a:ext>
            </a:extLst>
          </p:cNvPr>
          <p:cNvSpPr txBox="1"/>
          <p:nvPr/>
        </p:nvSpPr>
        <p:spPr>
          <a:xfrm>
            <a:off x="7280437" y="389847"/>
            <a:ext cx="6585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FF00"/>
                </a:solidFill>
              </a:rPr>
              <a:t>DATA SET</a:t>
            </a:r>
            <a:endParaRPr lang="en-IN" sz="9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3266">
            <a:off x="11081625" y="866268"/>
            <a:ext cx="5932050" cy="5349631"/>
          </a:xfrm>
          <a:custGeom>
            <a:avLst/>
            <a:gdLst/>
            <a:ahLst/>
            <a:cxnLst/>
            <a:rect l="l" t="t" r="r" b="b"/>
            <a:pathLst>
              <a:path w="5932050" h="5349631">
                <a:moveTo>
                  <a:pt x="0" y="0"/>
                </a:moveTo>
                <a:lnTo>
                  <a:pt x="5932050" y="0"/>
                </a:lnTo>
                <a:lnTo>
                  <a:pt x="5932050" y="5349631"/>
                </a:lnTo>
                <a:lnTo>
                  <a:pt x="0" y="534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74342" y="6597556"/>
            <a:ext cx="12084958" cy="3284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2399"/>
              </a:lnSpc>
            </a:pPr>
            <a:r>
              <a:rPr lang="en-US" sz="13052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DATA DESCRIPTION</a:t>
            </a:r>
          </a:p>
        </p:txBody>
      </p:sp>
      <p:sp>
        <p:nvSpPr>
          <p:cNvPr id="6" name="Freeform 6"/>
          <p:cNvSpPr/>
          <p:nvPr/>
        </p:nvSpPr>
        <p:spPr>
          <a:xfrm rot="450015">
            <a:off x="1011994" y="5656404"/>
            <a:ext cx="5566448" cy="5586764"/>
          </a:xfrm>
          <a:custGeom>
            <a:avLst/>
            <a:gdLst/>
            <a:ahLst/>
            <a:cxnLst/>
            <a:rect l="l" t="t" r="r" b="b"/>
            <a:pathLst>
              <a:path w="5566448" h="5586764">
                <a:moveTo>
                  <a:pt x="0" y="0"/>
                </a:moveTo>
                <a:lnTo>
                  <a:pt x="5566448" y="0"/>
                </a:lnTo>
                <a:lnTo>
                  <a:pt x="5566448" y="5586764"/>
                </a:lnTo>
                <a:lnTo>
                  <a:pt x="0" y="5586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40B5D-5ABA-CBA4-300A-6727672E61C0}"/>
              </a:ext>
            </a:extLst>
          </p:cNvPr>
          <p:cNvSpPr txBox="1"/>
          <p:nvPr/>
        </p:nvSpPr>
        <p:spPr>
          <a:xfrm>
            <a:off x="671184" y="1762738"/>
            <a:ext cx="976821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SHAPE:                                           NULL VALUES:</a:t>
            </a:r>
          </a:p>
          <a:p>
            <a:r>
              <a:rPr lang="en-US" sz="3600" dirty="0">
                <a:solidFill>
                  <a:srgbClr val="FF0000"/>
                </a:solidFill>
              </a:rPr>
              <a:t>2011 row’s                                    No Null Value’s </a:t>
            </a:r>
          </a:p>
          <a:p>
            <a:pPr marL="742950" indent="-742950">
              <a:buAutoNum type="arabicPlain" startAt="7"/>
            </a:pPr>
            <a:r>
              <a:rPr lang="en-US" sz="3600" dirty="0">
                <a:solidFill>
                  <a:srgbClr val="FF0000"/>
                </a:solidFill>
              </a:rPr>
              <a:t>column’s</a:t>
            </a:r>
          </a:p>
          <a:p>
            <a:pPr marL="742950" indent="-742950">
              <a:buAutoNum type="arabicPlain" startAt="7"/>
            </a:pPr>
            <a:endParaRPr lang="en-US" sz="3600" dirty="0">
              <a:solidFill>
                <a:srgbClr val="FF0000"/>
              </a:solidFill>
            </a:endParaRPr>
          </a:p>
          <a:p>
            <a:pPr marL="742950" indent="-742950">
              <a:buAutoNum type="arabicPlain" startAt="7"/>
            </a:pP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DATA TYPE:                                  DUPLICATES:</a:t>
            </a:r>
          </a:p>
          <a:p>
            <a:r>
              <a:rPr lang="en-US" sz="3600" dirty="0">
                <a:solidFill>
                  <a:srgbClr val="FF0000"/>
                </a:solidFill>
              </a:rPr>
              <a:t>Object                                           No Duplicate Value’s  </a:t>
            </a:r>
          </a:p>
          <a:p>
            <a:r>
              <a:rPr lang="en-US" sz="3600" dirty="0">
                <a:solidFill>
                  <a:srgbClr val="FF0000"/>
                </a:solidFill>
              </a:rPr>
              <a:t>Float64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int64</a:t>
            </a:r>
          </a:p>
          <a:p>
            <a:pPr marL="742950" indent="-742950">
              <a:buAutoNum type="arabicPlain" startAt="7"/>
            </a:pPr>
            <a:endParaRPr lang="en-US" sz="3600" dirty="0">
              <a:solidFill>
                <a:srgbClr val="FF0000"/>
              </a:solidFill>
            </a:endParaRPr>
          </a:p>
          <a:p>
            <a:pPr marL="742950" indent="-742950">
              <a:buAutoNum type="arabicPlain" startAt="7"/>
            </a:pPr>
            <a:endParaRPr lang="en-IN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74683">
            <a:off x="-2613504" y="3834447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38430">
            <a:off x="16185240" y="1146891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0211">
            <a:off x="688762" y="-750988"/>
            <a:ext cx="3142211" cy="4114800"/>
          </a:xfrm>
          <a:custGeom>
            <a:avLst/>
            <a:gdLst/>
            <a:ahLst/>
            <a:cxnLst/>
            <a:rect l="l" t="t" r="r" b="b"/>
            <a:pathLst>
              <a:path w="3142211" h="4114800">
                <a:moveTo>
                  <a:pt x="0" y="0"/>
                </a:moveTo>
                <a:lnTo>
                  <a:pt x="3142211" y="0"/>
                </a:lnTo>
                <a:lnTo>
                  <a:pt x="3142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89821" y="6066166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0" y="0"/>
                </a:moveTo>
                <a:lnTo>
                  <a:pt x="4744529" y="0"/>
                </a:lnTo>
                <a:lnTo>
                  <a:pt x="4744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64866" y="200450"/>
            <a:ext cx="13343762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600" b="1" spc="-848" dirty="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DATA VISUALIZATION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587834-D6AD-17C4-92C1-DF5925DCBD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71438"/>
            <a:ext cx="12191999" cy="5705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B3A86B-2D79-E1F4-AA43-4D4088AD6714}"/>
              </a:ext>
            </a:extLst>
          </p:cNvPr>
          <p:cNvSpPr txBox="1"/>
          <p:nvPr/>
        </p:nvSpPr>
        <p:spPr>
          <a:xfrm>
            <a:off x="3581400" y="7581900"/>
            <a:ext cx="11746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-  The plot shows the closing price of the apple stock                  market price  from 2012 to 2019. The trend shows close price         gradually increases by the period of time.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932962" y="266700"/>
            <a:ext cx="12422074" cy="1561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399"/>
              </a:lnSpc>
            </a:pPr>
            <a:r>
              <a:rPr lang="en-US" sz="9600" b="1" spc="-848" dirty="0">
                <a:solidFill>
                  <a:srgbClr val="171717"/>
                </a:solidFill>
                <a:latin typeface="Garet Bold"/>
                <a:ea typeface="Garet Bold"/>
                <a:cs typeface="Garet Bold"/>
                <a:sym typeface="Garet Bold"/>
              </a:rPr>
              <a:t>DATA 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EAFF9-F7BB-28D7-E256-7C6AF6A3E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38300"/>
            <a:ext cx="16611600" cy="5524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B5BA9-0B78-9FEF-5717-36D5B305CFD1}"/>
              </a:ext>
            </a:extLst>
          </p:cNvPr>
          <p:cNvSpPr txBox="1"/>
          <p:nvPr/>
        </p:nvSpPr>
        <p:spPr>
          <a:xfrm>
            <a:off x="1447800" y="8039100"/>
            <a:ext cx="158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-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95265-60EE-EC4F-58A6-A4D0574CBC21}"/>
              </a:ext>
            </a:extLst>
          </p:cNvPr>
          <p:cNvSpPr txBox="1"/>
          <p:nvPr/>
        </p:nvSpPr>
        <p:spPr>
          <a:xfrm>
            <a:off x="2133600" y="8223766"/>
            <a:ext cx="1371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-  The count of  histogram of close price and density plot is in decreasing manner. While it reaches to 300 closing price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CF6A5F-04B8-342A-6071-EB3DDA6FD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1AC8E7-30F2-441A-41F1-81DBEC550458}"/>
              </a:ext>
            </a:extLst>
          </p:cNvPr>
          <p:cNvSpPr/>
          <p:nvPr/>
        </p:nvSpPr>
        <p:spPr>
          <a:xfrm rot="774683">
            <a:off x="-2613504" y="3834447"/>
            <a:ext cx="5227008" cy="5246085"/>
          </a:xfrm>
          <a:custGeom>
            <a:avLst/>
            <a:gdLst/>
            <a:ahLst/>
            <a:cxnLst/>
            <a:rect l="l" t="t" r="r" b="b"/>
            <a:pathLst>
              <a:path w="5227008" h="5246085">
                <a:moveTo>
                  <a:pt x="0" y="0"/>
                </a:moveTo>
                <a:lnTo>
                  <a:pt x="5227008" y="0"/>
                </a:lnTo>
                <a:lnTo>
                  <a:pt x="5227008" y="5246085"/>
                </a:lnTo>
                <a:lnTo>
                  <a:pt x="0" y="524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69256EC-C64F-DBFE-A756-2323C3DBC1BF}"/>
              </a:ext>
            </a:extLst>
          </p:cNvPr>
          <p:cNvSpPr/>
          <p:nvPr/>
        </p:nvSpPr>
        <p:spPr>
          <a:xfrm rot="238430">
            <a:off x="16185240" y="1146891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A7D962A-993B-B944-B248-74B83C47A0D7}"/>
              </a:ext>
            </a:extLst>
          </p:cNvPr>
          <p:cNvSpPr/>
          <p:nvPr/>
        </p:nvSpPr>
        <p:spPr>
          <a:xfrm rot="-340211">
            <a:off x="688762" y="-750988"/>
            <a:ext cx="3142211" cy="4114800"/>
          </a:xfrm>
          <a:custGeom>
            <a:avLst/>
            <a:gdLst/>
            <a:ahLst/>
            <a:cxnLst/>
            <a:rect l="l" t="t" r="r" b="b"/>
            <a:pathLst>
              <a:path w="3142211" h="4114800">
                <a:moveTo>
                  <a:pt x="0" y="0"/>
                </a:moveTo>
                <a:lnTo>
                  <a:pt x="3142211" y="0"/>
                </a:lnTo>
                <a:lnTo>
                  <a:pt x="3142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2A59583-F2A0-7B87-0524-EC823C878561}"/>
              </a:ext>
            </a:extLst>
          </p:cNvPr>
          <p:cNvSpPr/>
          <p:nvPr/>
        </p:nvSpPr>
        <p:spPr>
          <a:xfrm>
            <a:off x="15589821" y="6066166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0" y="0"/>
                </a:moveTo>
                <a:lnTo>
                  <a:pt x="4744529" y="0"/>
                </a:lnTo>
                <a:lnTo>
                  <a:pt x="4744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8DCB297-E98C-8B66-A226-48C005FE3D84}"/>
              </a:ext>
            </a:extLst>
          </p:cNvPr>
          <p:cNvSpPr txBox="1"/>
          <p:nvPr/>
        </p:nvSpPr>
        <p:spPr>
          <a:xfrm>
            <a:off x="3364866" y="200450"/>
            <a:ext cx="13343762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600" b="1" spc="-848" dirty="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DFDB3-0843-5965-6944-2C9DAABC22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21" y="1739306"/>
            <a:ext cx="11910011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5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1043</Words>
  <Application>Microsoft Office PowerPoint</Application>
  <PresentationFormat>Custom</PresentationFormat>
  <Paragraphs>115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Inter</vt:lpstr>
      <vt:lpstr>Arial</vt:lpstr>
      <vt:lpstr>Garet Bold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Stock Market Presentation</dc:title>
  <cp:lastModifiedBy>Shyam prakash reddy Bommareddy</cp:lastModifiedBy>
  <cp:revision>8</cp:revision>
  <dcterms:created xsi:type="dcterms:W3CDTF">2006-08-16T00:00:00Z</dcterms:created>
  <dcterms:modified xsi:type="dcterms:W3CDTF">2025-02-06T12:14:03Z</dcterms:modified>
  <dc:identifier>DAGeIRrr4vk</dc:identifier>
</cp:coreProperties>
</file>